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16" r:id="rId3"/>
    <p:sldId id="299" r:id="rId4"/>
    <p:sldId id="256" r:id="rId5"/>
    <p:sldId id="301" r:id="rId6"/>
    <p:sldId id="302" r:id="rId7"/>
    <p:sldId id="303" r:id="rId8"/>
    <p:sldId id="304" r:id="rId9"/>
    <p:sldId id="305" r:id="rId10"/>
    <p:sldId id="306" r:id="rId11"/>
    <p:sldId id="315" r:id="rId12"/>
    <p:sldId id="307" r:id="rId13"/>
    <p:sldId id="309" r:id="rId14"/>
    <p:sldId id="311" r:id="rId15"/>
    <p:sldId id="312" r:id="rId16"/>
    <p:sldId id="313" r:id="rId17"/>
    <p:sldId id="314" r:id="rId18"/>
    <p:sldId id="317" r:id="rId19"/>
    <p:sldId id="318" r:id="rId20"/>
    <p:sldId id="319" r:id="rId21"/>
    <p:sldId id="320" r:id="rId22"/>
    <p:sldId id="321" r:id="rId23"/>
    <p:sldId id="322" r:id="rId24"/>
    <p:sldId id="323" r:id="rId25"/>
    <p:sldId id="324" r:id="rId26"/>
    <p:sldId id="326" r:id="rId27"/>
    <p:sldId id="327" r:id="rId28"/>
    <p:sldId id="328" r:id="rId29"/>
    <p:sldId id="329" r:id="rId30"/>
    <p:sldId id="310" r:id="rId31"/>
    <p:sldId id="297" r:id="rId3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290" y="-348"/>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6/2/2017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6/2/2017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6/2/2017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6/2/2017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1026" name="Picture 2" descr="C:\Users\lifei\Desktop\Blogging for Profits\PPT Front Image.jp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pic>
        <p:nvPicPr>
          <p:cNvPr id="1027" name="Picture 3" descr="C:\Users\lifei\Desktop\Youtube channel income\image 1.jpg"/>
          <p:cNvPicPr>
            <a:picLocks noChangeAspect="1" noChangeArrowheads="1"/>
          </p:cNvPicPr>
          <p:nvPr/>
        </p:nvPicPr>
        <p:blipFill>
          <a:blip r:embed="rId3"/>
          <a:srcRect/>
          <a:stretch>
            <a:fillRect/>
          </a:stretch>
        </p:blipFill>
        <p:spPr bwMode="auto">
          <a:xfrm>
            <a:off x="0" y="0"/>
            <a:ext cx="9144000" cy="517107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10477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6. Create a separate paid video stream</a:t>
            </a:r>
          </a:p>
        </p:txBody>
      </p:sp>
      <p:sp>
        <p:nvSpPr>
          <p:cNvPr id="6" name="Rectangle 5"/>
          <p:cNvSpPr/>
          <p:nvPr/>
        </p:nvSpPr>
        <p:spPr>
          <a:xfrm>
            <a:off x="609600" y="2114550"/>
            <a:ext cx="8001000" cy="289310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Locking some premium videos behind a </a:t>
            </a:r>
            <a:r>
              <a:rPr lang="en-IN" sz="2600" b="1" dirty="0" err="1" smtClean="0">
                <a:solidFill>
                  <a:schemeClr val="bg2">
                    <a:lumMod val="25000"/>
                  </a:schemeClr>
                </a:solidFill>
              </a:rPr>
              <a:t>paywall</a:t>
            </a:r>
            <a:r>
              <a:rPr lang="en-IN" sz="2600" b="1" dirty="0" smtClean="0">
                <a:solidFill>
                  <a:schemeClr val="bg2">
                    <a:lumMod val="25000"/>
                  </a:schemeClr>
                </a:solidFill>
              </a:rPr>
              <a:t> can be another way to earn more money than you’d get from advertising alone. </a:t>
            </a:r>
          </a:p>
          <a:p>
            <a:pPr marL="231775" lvl="0" indent="-231775">
              <a:spcBef>
                <a:spcPct val="0"/>
              </a:spcBef>
              <a:buFont typeface="Arial" pitchFamily="34" charset="0"/>
              <a:buChar char="•"/>
            </a:pPr>
            <a:r>
              <a:rPr lang="en-IN" sz="2600" b="1" dirty="0" err="1" smtClean="0">
                <a:solidFill>
                  <a:schemeClr val="bg2">
                    <a:lumMod val="25000"/>
                  </a:schemeClr>
                </a:solidFill>
              </a:rPr>
              <a:t>Vimeo</a:t>
            </a:r>
            <a:r>
              <a:rPr lang="en-IN" sz="2600" b="1" dirty="0" smtClean="0">
                <a:solidFill>
                  <a:schemeClr val="bg2">
                    <a:lumMod val="25000"/>
                  </a:schemeClr>
                </a:solidFill>
              </a:rPr>
              <a:t> offers this type of program. And other vendors, such as Amazon and </a:t>
            </a:r>
            <a:r>
              <a:rPr lang="en-IN" sz="2600" b="1" dirty="0" err="1" smtClean="0">
                <a:solidFill>
                  <a:schemeClr val="bg2">
                    <a:lumMod val="25000"/>
                  </a:schemeClr>
                </a:solidFill>
              </a:rPr>
              <a:t>PayLoadz</a:t>
            </a:r>
            <a:r>
              <a:rPr lang="en-IN" sz="2600" b="1" dirty="0" smtClean="0">
                <a:solidFill>
                  <a:schemeClr val="bg2">
                    <a:lumMod val="25000"/>
                  </a:schemeClr>
                </a:solidFill>
              </a:rPr>
              <a:t>, allow you to upload and sell downloadable video content.</a:t>
            </a:r>
          </a:p>
          <a:p>
            <a:pPr marL="231775" lvl="0" indent="-231775">
              <a:spcBef>
                <a:spcPct val="0"/>
              </a:spcBef>
              <a:buFont typeface="Arial" pitchFamily="34" charset="0"/>
              <a:buChar char="•"/>
            </a:pPr>
            <a:endParaRPr lang="en-IN" sz="2600" b="1" dirty="0" smtClean="0">
              <a:solidFill>
                <a:schemeClr val="bg2">
                  <a:lumMod val="25000"/>
                </a:schemeClr>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838200" y="8953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7. Build an audience and stay in front of them.</a:t>
            </a:r>
          </a:p>
        </p:txBody>
      </p:sp>
      <p:sp>
        <p:nvSpPr>
          <p:cNvPr id="6" name="Rectangle 5"/>
          <p:cNvSpPr/>
          <p:nvPr/>
        </p:nvSpPr>
        <p:spPr>
          <a:xfrm>
            <a:off x="762000" y="21907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Release content regularly.</a:t>
            </a:r>
          </a:p>
          <a:p>
            <a:pPr marL="231775" indent="-231775">
              <a:spcBef>
                <a:spcPct val="0"/>
              </a:spcBef>
              <a:buFont typeface="Arial" pitchFamily="34" charset="0"/>
              <a:buChar char="•"/>
            </a:pPr>
            <a:r>
              <a:rPr lang="en-IN" sz="2600" b="1" dirty="0" smtClean="0">
                <a:solidFill>
                  <a:schemeClr val="bg2">
                    <a:lumMod val="25000"/>
                  </a:schemeClr>
                </a:solidFill>
              </a:rPr>
              <a:t>And drive traffic towards your other social media channels, from Instagram to Twitter, Vine, and Tumblr. The more the better.</a:t>
            </a:r>
          </a:p>
          <a:p>
            <a:pPr marL="231775" indent="-231775">
              <a:spcBef>
                <a:spcPct val="0"/>
              </a:spcBef>
              <a:buFont typeface="Arial" pitchFamily="34" charset="0"/>
              <a:buChar char="•"/>
            </a:pPr>
            <a:r>
              <a:rPr lang="en-IN" sz="2600" b="1" dirty="0" smtClean="0">
                <a:solidFill>
                  <a:schemeClr val="bg2">
                    <a:lumMod val="25000"/>
                  </a:schemeClr>
                </a:solidFill>
              </a:rPr>
              <a:t>Staying in front of people will remind them that you exist.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How to Monetize YouTube Videos With AdSense? </a:t>
            </a:r>
          </a:p>
        </p:txBody>
      </p:sp>
      <p:sp>
        <p:nvSpPr>
          <p:cNvPr id="6" name="Rectangle 5"/>
          <p:cNvSpPr/>
          <p:nvPr/>
        </p:nvSpPr>
        <p:spPr>
          <a:xfrm>
            <a:off x="838200" y="2114550"/>
            <a:ext cx="8001000" cy="2123658"/>
          </a:xfrm>
          <a:prstGeom prst="rect">
            <a:avLst/>
          </a:prstGeom>
        </p:spPr>
        <p:txBody>
          <a:bodyPr wrap="square">
            <a:spAutoFit/>
          </a:bodyPr>
          <a:lstStyle/>
          <a:p>
            <a:pPr marL="231775" lvl="0" indent="-231775">
              <a:spcBef>
                <a:spcPct val="0"/>
              </a:spcBef>
              <a:buFont typeface="Arial" pitchFamily="34" charset="0"/>
              <a:buChar char="•"/>
            </a:pPr>
            <a:r>
              <a:rPr lang="en-IN" sz="2200" b="1" dirty="0" smtClean="0">
                <a:solidFill>
                  <a:schemeClr val="bg2">
                    <a:lumMod val="25000"/>
                  </a:schemeClr>
                </a:solidFill>
              </a:rPr>
              <a:t>One of the easiest ways to monetize YouTube videos is to enable the monetization option for your YouTube account and link your channel with your Google AdSense Account.</a:t>
            </a:r>
          </a:p>
          <a:p>
            <a:pPr marL="231775" lvl="0" indent="-231775">
              <a:spcBef>
                <a:spcPct val="0"/>
              </a:spcBef>
              <a:buFont typeface="Arial" pitchFamily="34" charset="0"/>
              <a:buChar char="•"/>
            </a:pPr>
            <a:r>
              <a:rPr lang="en-IN" sz="2200" b="1" dirty="0" smtClean="0">
                <a:solidFill>
                  <a:schemeClr val="bg2">
                    <a:lumMod val="25000"/>
                  </a:schemeClr>
                </a:solidFill>
              </a:rPr>
              <a:t>Google AdSense is a Google program that helps publishers make money from their content. As a YouTube creator, you can join the publisher program to start making money from your videos.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9715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YouTube Monetization Update</a:t>
            </a:r>
          </a:p>
        </p:txBody>
      </p:sp>
      <p:sp>
        <p:nvSpPr>
          <p:cNvPr id="6" name="Rectangle 5"/>
          <p:cNvSpPr/>
          <p:nvPr/>
        </p:nvSpPr>
        <p:spPr>
          <a:xfrm>
            <a:off x="533400" y="19621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YouTube has introduced some changes to its Partner program limiting only channel over 10k views to enable ads on their videos. For new YouTube channels, you will need to fulfil the minimum threshold of 10,000 lifetime views to apply for the YouTube partner program and enable monetization.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457200" y="742950"/>
            <a:ext cx="8153400" cy="1107996"/>
          </a:xfrm>
          <a:prstGeom prst="rect">
            <a:avLst/>
          </a:prstGeom>
        </p:spPr>
        <p:txBody>
          <a:bodyPr wrap="square">
            <a:spAutoFit/>
          </a:bodyPr>
          <a:lstStyle/>
          <a:p>
            <a:pPr>
              <a:spcBef>
                <a:spcPct val="0"/>
              </a:spcBef>
            </a:pPr>
            <a:r>
              <a:rPr lang="en-IN" sz="3300" b="1" dirty="0" smtClean="0">
                <a:solidFill>
                  <a:schemeClr val="accent6">
                    <a:lumMod val="75000"/>
                  </a:schemeClr>
                </a:solidFill>
                <a:latin typeface="Georgia" pitchFamily="18" charset="0"/>
              </a:rPr>
              <a:t>Link YouTube Account to Google AdSense</a:t>
            </a:r>
          </a:p>
        </p:txBody>
      </p:sp>
      <p:sp>
        <p:nvSpPr>
          <p:cNvPr id="6" name="Rectangle 5"/>
          <p:cNvSpPr/>
          <p:nvPr/>
        </p:nvSpPr>
        <p:spPr>
          <a:xfrm>
            <a:off x="381000" y="1962150"/>
            <a:ext cx="7696200" cy="2015936"/>
          </a:xfrm>
          <a:prstGeom prst="rect">
            <a:avLst/>
          </a:prstGeom>
        </p:spPr>
        <p:txBody>
          <a:bodyPr wrap="square">
            <a:spAutoFit/>
          </a:bodyPr>
          <a:lstStyle/>
          <a:p>
            <a:pPr marL="231775" lvl="0" indent="-231775">
              <a:spcBef>
                <a:spcPct val="0"/>
              </a:spcBef>
              <a:buFont typeface="Arial" pitchFamily="34" charset="0"/>
              <a:buChar char="•"/>
            </a:pPr>
            <a:r>
              <a:rPr lang="en-IN" sz="2500" b="1" dirty="0" smtClean="0">
                <a:solidFill>
                  <a:schemeClr val="accent6">
                    <a:lumMod val="75000"/>
                  </a:schemeClr>
                </a:solidFill>
              </a:rPr>
              <a:t>Step 1</a:t>
            </a:r>
            <a:r>
              <a:rPr lang="en-IN" sz="2500" b="1" dirty="0" smtClean="0">
                <a:solidFill>
                  <a:schemeClr val="bg2">
                    <a:lumMod val="25000"/>
                  </a:schemeClr>
                </a:solidFill>
              </a:rPr>
              <a:t>: First, you will need to go to your YouTube Creator Studio dashboard. When you are on YouTube, click on your icon on the top left, and click on the Creator Studio button that takes you to your creator studio dashboard.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228600" y="1123950"/>
            <a:ext cx="2971800" cy="2862322"/>
          </a:xfrm>
          <a:prstGeom prst="rect">
            <a:avLst/>
          </a:prstGeom>
        </p:spPr>
        <p:txBody>
          <a:bodyPr wrap="square">
            <a:spAutoFit/>
          </a:bodyPr>
          <a:lstStyle/>
          <a:p>
            <a:pPr marL="231775" lvl="0" indent="-231775">
              <a:spcBef>
                <a:spcPct val="0"/>
              </a:spcBef>
              <a:buFont typeface="Arial" pitchFamily="34" charset="0"/>
              <a:buChar char="•"/>
            </a:pPr>
            <a:r>
              <a:rPr lang="en-IN" b="1" dirty="0" smtClean="0">
                <a:solidFill>
                  <a:schemeClr val="accent6">
                    <a:lumMod val="75000"/>
                  </a:schemeClr>
                </a:solidFill>
              </a:rPr>
              <a:t>Step 2:</a:t>
            </a:r>
            <a:r>
              <a:rPr lang="en-IN" b="1" dirty="0" smtClean="0">
                <a:solidFill>
                  <a:schemeClr val="bg2">
                    <a:lumMod val="25000"/>
                  </a:schemeClr>
                </a:solidFill>
              </a:rPr>
              <a:t> When in Creator Studio, navigate to Channel &gt; Monetization and here you should see an option to enable Monetization. Click on the Enable button and you will be guided to complete a monetization agreement.</a:t>
            </a:r>
          </a:p>
        </p:txBody>
      </p:sp>
      <p:pic>
        <p:nvPicPr>
          <p:cNvPr id="7" name="Picture 6" descr="YouTube Partner Verified Status YouTube"/>
          <p:cNvPicPr/>
          <p:nvPr/>
        </p:nvPicPr>
        <p:blipFill>
          <a:blip r:embed="rId3"/>
          <a:srcRect/>
          <a:stretch>
            <a:fillRect/>
          </a:stretch>
        </p:blipFill>
        <p:spPr bwMode="auto">
          <a:xfrm>
            <a:off x="3429000" y="819150"/>
            <a:ext cx="5429250" cy="3629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533400" y="1047750"/>
            <a:ext cx="8001000" cy="3293209"/>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accent6">
                    <a:lumMod val="75000"/>
                  </a:schemeClr>
                </a:solidFill>
              </a:rPr>
              <a:t>Step 3:</a:t>
            </a:r>
            <a:r>
              <a:rPr lang="en-IN" sz="2600" b="1" dirty="0" smtClean="0">
                <a:solidFill>
                  <a:schemeClr val="bg2">
                    <a:lumMod val="25000"/>
                  </a:schemeClr>
                </a:solidFill>
              </a:rPr>
              <a:t> Once you enable the monetization for your account and complete the YouTube monetization agreement, there’s one more step left to do.</a:t>
            </a:r>
          </a:p>
          <a:p>
            <a:pPr marL="231775" lvl="0" indent="-231775">
              <a:spcBef>
                <a:spcPct val="0"/>
              </a:spcBef>
              <a:buFont typeface="Arial" pitchFamily="34" charset="0"/>
              <a:buChar char="•"/>
            </a:pPr>
            <a:r>
              <a:rPr lang="en-IN" sz="2600" b="1" dirty="0" smtClean="0">
                <a:solidFill>
                  <a:schemeClr val="bg2">
                    <a:lumMod val="25000"/>
                  </a:schemeClr>
                </a:solidFill>
              </a:rPr>
              <a:t>You now have the option to monetize your videos, but you will need to link your YouTube account to an AdSense account.</a:t>
            </a:r>
          </a:p>
          <a:p>
            <a:pPr marL="231775" lvl="0" indent="-231775">
              <a:spcBef>
                <a:spcPct val="0"/>
              </a:spcBef>
              <a:buFont typeface="Arial" pitchFamily="34" charset="0"/>
              <a:buChar char="•"/>
            </a:pPr>
            <a:r>
              <a:rPr lang="en-IN" sz="2600" b="1" dirty="0" smtClean="0">
                <a:solidFill>
                  <a:schemeClr val="accent6">
                    <a:lumMod val="75000"/>
                  </a:schemeClr>
                </a:solidFill>
              </a:rPr>
              <a:t>Step 4:</a:t>
            </a:r>
            <a:r>
              <a:rPr lang="en-IN" sz="2600" b="1" dirty="0" smtClean="0">
                <a:solidFill>
                  <a:schemeClr val="bg2">
                    <a:lumMod val="25000"/>
                  </a:schemeClr>
                </a:solidFill>
              </a:rPr>
              <a:t> At this point, check to see that your account is enabled for Monetization under the Account Status.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3124200" cy="3693319"/>
          </a:xfrm>
          <a:prstGeom prst="rect">
            <a:avLst/>
          </a:prstGeom>
        </p:spPr>
        <p:txBody>
          <a:bodyPr wrap="square">
            <a:spAutoFit/>
          </a:bodyPr>
          <a:lstStyle/>
          <a:p>
            <a:pPr>
              <a:spcBef>
                <a:spcPct val="0"/>
              </a:spcBef>
            </a:pPr>
            <a:r>
              <a:rPr lang="en-IN" sz="2600" b="1" dirty="0" smtClean="0">
                <a:solidFill>
                  <a:schemeClr val="accent6">
                    <a:lumMod val="75000"/>
                  </a:schemeClr>
                </a:solidFill>
                <a:latin typeface="Georgia" pitchFamily="18" charset="0"/>
              </a:rPr>
              <a:t>You should immediately receive an email outlining the steps that you need to take forward to be paid by YouTube.</a:t>
            </a:r>
          </a:p>
        </p:txBody>
      </p:sp>
      <p:pic>
        <p:nvPicPr>
          <p:cNvPr id="7" name="Picture 6" descr="YouTube Email to Link Google Adsense Account"/>
          <p:cNvPicPr/>
          <p:nvPr/>
        </p:nvPicPr>
        <p:blipFill>
          <a:blip r:embed="rId3"/>
          <a:srcRect l="17846" t="2673" r="19077" b="5122"/>
          <a:stretch>
            <a:fillRect/>
          </a:stretch>
        </p:blipFill>
        <p:spPr bwMode="auto">
          <a:xfrm>
            <a:off x="4419600" y="666750"/>
            <a:ext cx="3981450" cy="3810000"/>
          </a:xfrm>
          <a:prstGeom prst="rect">
            <a:avLst/>
          </a:prstGeom>
          <a:solidFill>
            <a:schemeClr val="accent6">
              <a:lumMod val="75000"/>
            </a:schemeClr>
          </a:solid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533400" y="1047750"/>
            <a:ext cx="8001000" cy="289310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accent6">
                    <a:lumMod val="75000"/>
                  </a:schemeClr>
                </a:solidFill>
              </a:rPr>
              <a:t>Step 5: </a:t>
            </a:r>
            <a:r>
              <a:rPr lang="en-IN" sz="2600" b="1" dirty="0" smtClean="0">
                <a:solidFill>
                  <a:schemeClr val="tx1">
                    <a:lumMod val="75000"/>
                    <a:lumOff val="25000"/>
                  </a:schemeClr>
                </a:solidFill>
              </a:rPr>
              <a:t>The email as you can see in the screenshot urges you to link to an AdSense account and provides you with a link that you can click and start the process.</a:t>
            </a:r>
          </a:p>
          <a:p>
            <a:pPr marL="231775" lvl="0" indent="-231775">
              <a:spcBef>
                <a:spcPct val="0"/>
              </a:spcBef>
            </a:pPr>
            <a:endParaRPr lang="en-IN" sz="2600" b="1" dirty="0" smtClean="0">
              <a:solidFill>
                <a:schemeClr val="tx1">
                  <a:lumMod val="75000"/>
                  <a:lumOff val="25000"/>
                </a:schemeClr>
              </a:solidFill>
            </a:endParaRPr>
          </a:p>
          <a:p>
            <a:pPr marL="231775" lvl="0" indent="-231775">
              <a:spcBef>
                <a:spcPct val="0"/>
              </a:spcBef>
              <a:buFont typeface="Arial" pitchFamily="34" charset="0"/>
              <a:buChar char="•"/>
            </a:pPr>
            <a:r>
              <a:rPr lang="en-IN" sz="2600" b="1" dirty="0" smtClean="0">
                <a:solidFill>
                  <a:schemeClr val="tx1">
                    <a:lumMod val="75000"/>
                    <a:lumOff val="25000"/>
                  </a:schemeClr>
                </a:solidFill>
              </a:rPr>
              <a:t>Alternatively, you should get a notification bar on top of your dashboard urging you to link your channel to an AdSense account.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1276350"/>
            <a:ext cx="3124200" cy="2616101"/>
          </a:xfrm>
          <a:prstGeom prst="rect">
            <a:avLst/>
          </a:prstGeom>
        </p:spPr>
        <p:txBody>
          <a:bodyPr wrap="square">
            <a:spAutoFit/>
          </a:bodyPr>
          <a:lstStyle/>
          <a:p>
            <a:pPr>
              <a:spcBef>
                <a:spcPct val="0"/>
              </a:spcBef>
            </a:pPr>
            <a:r>
              <a:rPr lang="en-IN" sz="2600" b="1" dirty="0" smtClean="0">
                <a:solidFill>
                  <a:schemeClr val="accent6">
                    <a:lumMod val="75000"/>
                  </a:schemeClr>
                </a:solidFill>
                <a:latin typeface="Georgia" pitchFamily="18" charset="0"/>
              </a:rPr>
              <a:t>Step 6: </a:t>
            </a:r>
            <a:r>
              <a:rPr lang="en-IN" sz="2300" b="1" dirty="0" smtClean="0">
                <a:solidFill>
                  <a:schemeClr val="tx1">
                    <a:lumMod val="75000"/>
                    <a:lumOff val="25000"/>
                  </a:schemeClr>
                </a:solidFill>
                <a:latin typeface="Georgia" pitchFamily="18" charset="0"/>
              </a:rPr>
              <a:t>Proceed by clicking on the link by using any of the methods above and you should see this “Welcome to AdSense” screen.</a:t>
            </a:r>
          </a:p>
        </p:txBody>
      </p:sp>
      <p:pic>
        <p:nvPicPr>
          <p:cNvPr id="6" name="Picture 5" descr="YouTube AdSense Account Setting up Screen"/>
          <p:cNvPicPr/>
          <p:nvPr/>
        </p:nvPicPr>
        <p:blipFill>
          <a:blip r:embed="rId3"/>
          <a:srcRect/>
          <a:stretch>
            <a:fillRect/>
          </a:stretch>
        </p:blipFill>
        <p:spPr bwMode="auto">
          <a:xfrm>
            <a:off x="3886200" y="895350"/>
            <a:ext cx="4895850"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914400" y="1504951"/>
            <a:ext cx="7315200" cy="3847207"/>
          </a:xfrm>
          <a:prstGeom prst="rect">
            <a:avLst/>
          </a:prstGeom>
        </p:spPr>
        <p:txBody>
          <a:bodyPr wrap="square">
            <a:spAutoFit/>
          </a:bodyPr>
          <a:lstStyle/>
          <a:p>
            <a:pPr lvl="0" algn="ctr">
              <a:spcBef>
                <a:spcPct val="0"/>
              </a:spcBef>
              <a:defRPr/>
            </a:pPr>
            <a:r>
              <a:rPr lang="en-IN" sz="3600" b="1" dirty="0">
                <a:solidFill>
                  <a:schemeClr val="bg2">
                    <a:lumMod val="25000"/>
                  </a:schemeClr>
                </a:solidFill>
                <a:latin typeface="Georgia" pitchFamily="18" charset="0"/>
                <a:ea typeface="Verdana" pitchFamily="34" charset="0"/>
                <a:cs typeface="Verdana" pitchFamily="34" charset="0"/>
              </a:rPr>
              <a:t>Video </a:t>
            </a:r>
            <a:r>
              <a:rPr lang="en-IN" sz="3600" b="1" dirty="0" smtClean="0">
                <a:solidFill>
                  <a:schemeClr val="bg2">
                    <a:lumMod val="25000"/>
                  </a:schemeClr>
                </a:solidFill>
                <a:latin typeface="Georgia" pitchFamily="18" charset="0"/>
                <a:ea typeface="Verdana" pitchFamily="34" charset="0"/>
                <a:cs typeface="Verdana" pitchFamily="34" charset="0"/>
              </a:rPr>
              <a:t>#5</a:t>
            </a:r>
            <a:endParaRPr lang="en-IN" sz="3600" b="1" dirty="0">
              <a:solidFill>
                <a:schemeClr val="bg2">
                  <a:lumMod val="25000"/>
                </a:schemeClr>
              </a:solidFill>
              <a:latin typeface="Georgia" pitchFamily="18" charset="0"/>
              <a:ea typeface="Verdana" pitchFamily="34" charset="0"/>
              <a:cs typeface="Verdana" pitchFamily="34" charset="0"/>
            </a:endParaRPr>
          </a:p>
          <a:p>
            <a:pPr lvl="0" algn="ctr">
              <a:spcBef>
                <a:spcPct val="0"/>
              </a:spcBef>
              <a:defRPr/>
            </a:pPr>
            <a:endParaRPr lang="en-IN" sz="3600" b="1" dirty="0">
              <a:solidFill>
                <a:schemeClr val="accent5">
                  <a:lumMod val="75000"/>
                </a:schemeClr>
              </a:solidFill>
              <a:latin typeface="Georgia" pitchFamily="18" charset="0"/>
              <a:ea typeface="Verdana" pitchFamily="34" charset="0"/>
              <a:cs typeface="Verdana" pitchFamily="34" charset="0"/>
            </a:endParaRPr>
          </a:p>
          <a:p>
            <a:pPr lvl="0" algn="ctr">
              <a:spcBef>
                <a:spcPct val="0"/>
              </a:spcBef>
              <a:defRPr/>
            </a:pPr>
            <a:r>
              <a:rPr lang="en-IN" sz="3600" b="1" dirty="0" smtClean="0">
                <a:solidFill>
                  <a:schemeClr val="accent6">
                    <a:lumMod val="75000"/>
                  </a:schemeClr>
                </a:solidFill>
                <a:latin typeface="+mj-lt"/>
                <a:ea typeface="Verdana" pitchFamily="34" charset="0"/>
                <a:cs typeface="Verdana" pitchFamily="34" charset="0"/>
              </a:rPr>
              <a:t> How to monetize your YouTube Channel?</a:t>
            </a:r>
          </a:p>
          <a:p>
            <a:pPr lvl="0" algn="ctr">
              <a:spcBef>
                <a:spcPct val="0"/>
              </a:spcBef>
              <a:defRPr/>
            </a:pPr>
            <a:endParaRPr lang="en-IN" sz="3600" b="1" dirty="0" smtClean="0">
              <a:solidFill>
                <a:schemeClr val="accent6">
                  <a:lumMod val="75000"/>
                </a:schemeClr>
              </a:solidFill>
              <a:latin typeface="+mj-lt"/>
              <a:ea typeface="Verdana" pitchFamily="34" charset="0"/>
              <a:cs typeface="Verdana" pitchFamily="34" charset="0"/>
            </a:endParaRPr>
          </a:p>
          <a:p>
            <a:pPr algn="ctr">
              <a:spcBef>
                <a:spcPct val="0"/>
              </a:spcBef>
              <a:defRPr/>
            </a:pPr>
            <a:r>
              <a:rPr lang="en-IN" sz="3600" b="1" dirty="0" smtClean="0">
                <a:solidFill>
                  <a:schemeClr val="accent6">
                    <a:lumMod val="75000"/>
                  </a:schemeClr>
                </a:solidFill>
                <a:latin typeface="+mj-lt"/>
                <a:ea typeface="Verdana" pitchFamily="34" charset="0"/>
                <a:cs typeface="Verdana" pitchFamily="34" charset="0"/>
              </a:rPr>
              <a:t> </a:t>
            </a:r>
          </a:p>
          <a:p>
            <a:pPr algn="ctr">
              <a:spcBef>
                <a:spcPct val="0"/>
              </a:spcBef>
              <a:defRPr/>
            </a:pPr>
            <a:r>
              <a:rPr lang="en-IN" sz="2800" b="1" dirty="0" smtClean="0">
                <a:solidFill>
                  <a:schemeClr val="accent6">
                    <a:lumMod val="75000"/>
                  </a:schemeClr>
                </a:solidFill>
                <a:latin typeface="+mj-lt"/>
                <a:ea typeface="Verdana" pitchFamily="34" charset="0"/>
                <a:cs typeface="Verdana" pitchFamily="34" charset="0"/>
              </a:rPr>
              <a:t> </a:t>
            </a:r>
            <a:endParaRPr lang="en-IN" sz="2800" b="1" dirty="0">
              <a:solidFill>
                <a:schemeClr val="accent6">
                  <a:lumMod val="75000"/>
                </a:schemeClr>
              </a:solidFill>
              <a:latin typeface="+mj-lt"/>
              <a:ea typeface="Verdana" pitchFamily="34" charset="0"/>
              <a:cs typeface="Verdana" pitchFamily="34" charset="0"/>
            </a:endParaRPr>
          </a:p>
        </p:txBody>
      </p:sp>
      <p:sp>
        <p:nvSpPr>
          <p:cNvPr id="8" name="Rectangle 7"/>
          <p:cNvSpPr/>
          <p:nvPr/>
        </p:nvSpPr>
        <p:spPr>
          <a:xfrm>
            <a:off x="1752600" y="2914650"/>
            <a:ext cx="5410200" cy="369332"/>
          </a:xfrm>
          <a:prstGeom prst="rect">
            <a:avLst/>
          </a:prstGeom>
        </p:spPr>
        <p:txBody>
          <a:bodyPr wrap="square">
            <a:spAutoFit/>
          </a:bodyPr>
          <a:lstStyle/>
          <a:p>
            <a:pPr marL="342900" lvl="0" indent="-342900" algn="ctr">
              <a:spcBef>
                <a:spcPct val="20000"/>
              </a:spcBef>
              <a:defRPr/>
            </a:pPr>
            <a:endParaRPr lang="en-IN" b="1" dirty="0">
              <a:solidFill>
                <a:schemeClr val="accent6">
                  <a:lumMod val="75000"/>
                </a:schemeClr>
              </a:solidFill>
              <a:ea typeface="Verdana" pitchFamily="34" charset="0"/>
              <a:cs typeface="Verdana"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533400" y="1047750"/>
            <a:ext cx="8001000" cy="3293209"/>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tx1">
                    <a:lumMod val="75000"/>
                    <a:lumOff val="25000"/>
                  </a:schemeClr>
                </a:solidFill>
              </a:rPr>
              <a:t>If you already have an AdSense account, you can simply sign in with the Google account that you have used to sign up for AdSense. </a:t>
            </a:r>
          </a:p>
          <a:p>
            <a:pPr marL="231775" lvl="0" indent="-231775">
              <a:spcBef>
                <a:spcPct val="0"/>
              </a:spcBef>
            </a:pPr>
            <a:endParaRPr lang="en-IN" sz="2600" b="1" dirty="0" smtClean="0">
              <a:solidFill>
                <a:schemeClr val="tx1">
                  <a:lumMod val="75000"/>
                  <a:lumOff val="25000"/>
                </a:schemeClr>
              </a:solidFill>
            </a:endParaRPr>
          </a:p>
          <a:p>
            <a:pPr marL="231775" lvl="0" indent="-231775">
              <a:spcBef>
                <a:spcPct val="0"/>
              </a:spcBef>
              <a:buFont typeface="Arial" pitchFamily="34" charset="0"/>
              <a:buChar char="•"/>
            </a:pPr>
            <a:r>
              <a:rPr lang="en-IN" sz="2600" b="1" dirty="0" smtClean="0">
                <a:solidFill>
                  <a:schemeClr val="tx1">
                    <a:lumMod val="75000"/>
                    <a:lumOff val="25000"/>
                  </a:schemeClr>
                </a:solidFill>
              </a:rPr>
              <a:t>One important thing to note here is that you don’t need an AdSense account associated with the email account of your current YouTube account. You can link to your any other independent AdSense account.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228600" y="1123950"/>
            <a:ext cx="4495800" cy="3293209"/>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accent6">
                    <a:lumMod val="75000"/>
                  </a:schemeClr>
                </a:solidFill>
              </a:rPr>
              <a:t>Step 7:</a:t>
            </a:r>
            <a:r>
              <a:rPr lang="en-IN" sz="2600" b="1" dirty="0" smtClean="0">
                <a:solidFill>
                  <a:schemeClr val="tx1">
                    <a:lumMod val="75000"/>
                    <a:lumOff val="25000"/>
                  </a:schemeClr>
                </a:solidFill>
              </a:rPr>
              <a:t> Assuming you have an AdSense account already, click on sign in and it will now take you to Step 2 in the process where it will simply list your YouTube channel under my website.</a:t>
            </a:r>
          </a:p>
          <a:p>
            <a:pPr marL="231775" lvl="0" indent="-231775">
              <a:spcBef>
                <a:spcPct val="0"/>
              </a:spcBef>
            </a:pPr>
            <a:endParaRPr lang="en-IN" sz="2600" b="1" dirty="0" smtClean="0">
              <a:solidFill>
                <a:schemeClr val="tx1">
                  <a:lumMod val="75000"/>
                  <a:lumOff val="25000"/>
                </a:schemeClr>
              </a:solidFill>
            </a:endParaRPr>
          </a:p>
        </p:txBody>
      </p:sp>
      <p:pic>
        <p:nvPicPr>
          <p:cNvPr id="4" name="Picture 3" descr="YouTube Welcome to Adsense Account"/>
          <p:cNvPicPr/>
          <p:nvPr/>
        </p:nvPicPr>
        <p:blipFill>
          <a:blip r:embed="rId3"/>
          <a:srcRect r="35231" b="327"/>
          <a:stretch>
            <a:fillRect/>
          </a:stretch>
        </p:blipFill>
        <p:spPr bwMode="auto">
          <a:xfrm>
            <a:off x="4648200" y="1123950"/>
            <a:ext cx="4314825"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228600" y="1123950"/>
            <a:ext cx="3429000" cy="3293209"/>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accent6">
                    <a:lumMod val="75000"/>
                  </a:schemeClr>
                </a:solidFill>
              </a:rPr>
              <a:t>Accept the Association with your AdSense account and it will redirect you back to YouTube Confirming all the details.</a:t>
            </a:r>
          </a:p>
          <a:p>
            <a:pPr marL="231775" lvl="0" indent="-231775">
              <a:spcBef>
                <a:spcPct val="0"/>
              </a:spcBef>
            </a:pPr>
            <a:endParaRPr lang="en-IN" sz="2600" b="1" dirty="0" smtClean="0">
              <a:solidFill>
                <a:schemeClr val="tx1">
                  <a:lumMod val="75000"/>
                  <a:lumOff val="25000"/>
                </a:schemeClr>
              </a:solidFill>
            </a:endParaRPr>
          </a:p>
        </p:txBody>
      </p:sp>
      <p:pic>
        <p:nvPicPr>
          <p:cNvPr id="5" name="Picture 4" descr="Monetization confirmed for YoutTube Videos with Adsense"/>
          <p:cNvPicPr/>
          <p:nvPr/>
        </p:nvPicPr>
        <p:blipFill>
          <a:blip r:embed="rId3"/>
          <a:srcRect/>
          <a:stretch>
            <a:fillRect/>
          </a:stretch>
        </p:blipFill>
        <p:spPr bwMode="auto">
          <a:xfrm>
            <a:off x="3505200" y="819150"/>
            <a:ext cx="5410200"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228600" y="1123950"/>
            <a:ext cx="3352800" cy="2862322"/>
          </a:xfrm>
          <a:prstGeom prst="rect">
            <a:avLst/>
          </a:prstGeom>
        </p:spPr>
        <p:txBody>
          <a:bodyPr wrap="square">
            <a:spAutoFit/>
          </a:bodyPr>
          <a:lstStyle/>
          <a:p>
            <a:pPr marL="231775" lvl="0" indent="-231775">
              <a:spcBef>
                <a:spcPct val="0"/>
              </a:spcBef>
              <a:buFont typeface="Arial" pitchFamily="34" charset="0"/>
              <a:buChar char="•"/>
            </a:pPr>
            <a:r>
              <a:rPr lang="en-IN" sz="2000" b="1" dirty="0" smtClean="0">
                <a:solidFill>
                  <a:schemeClr val="accent6">
                    <a:lumMod val="75000"/>
                  </a:schemeClr>
                </a:solidFill>
              </a:rPr>
              <a:t>Step 8: </a:t>
            </a:r>
            <a:r>
              <a:rPr lang="en-IN" sz="2000" b="1" dirty="0" smtClean="0">
                <a:solidFill>
                  <a:schemeClr val="tx1">
                    <a:lumMod val="75000"/>
                    <a:lumOff val="25000"/>
                  </a:schemeClr>
                </a:solidFill>
              </a:rPr>
              <a:t>Like mentioned in the email that you receive after enabling monetization, you will need to go to your Video Manager and enable monetization on all of your videos published already on your channel.</a:t>
            </a:r>
          </a:p>
        </p:txBody>
      </p:sp>
      <p:pic>
        <p:nvPicPr>
          <p:cNvPr id="7" name="Picture 6" descr="Monetize YouTube Videos with Adsense"/>
          <p:cNvPicPr/>
          <p:nvPr/>
        </p:nvPicPr>
        <p:blipFill>
          <a:blip r:embed="rId3"/>
          <a:srcRect l="14923" r="16000" b="2694"/>
          <a:stretch>
            <a:fillRect/>
          </a:stretch>
        </p:blipFill>
        <p:spPr bwMode="auto">
          <a:xfrm>
            <a:off x="3886200" y="1200150"/>
            <a:ext cx="4657725"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228600" y="1123950"/>
            <a:ext cx="3429000" cy="3170099"/>
          </a:xfrm>
          <a:prstGeom prst="rect">
            <a:avLst/>
          </a:prstGeom>
        </p:spPr>
        <p:txBody>
          <a:bodyPr wrap="square">
            <a:spAutoFit/>
          </a:bodyPr>
          <a:lstStyle/>
          <a:p>
            <a:pPr marL="231775" lvl="0" indent="-231775">
              <a:spcBef>
                <a:spcPct val="0"/>
              </a:spcBef>
              <a:buFont typeface="Arial" pitchFamily="34" charset="0"/>
              <a:buChar char="•"/>
            </a:pPr>
            <a:r>
              <a:rPr lang="en-IN" sz="2000" b="1" dirty="0" smtClean="0">
                <a:solidFill>
                  <a:schemeClr val="tx1">
                    <a:lumMod val="75000"/>
                    <a:lumOff val="25000"/>
                  </a:schemeClr>
                </a:solidFill>
              </a:rPr>
              <a:t>If you have many videos uploaded on your YouTube channel, you can monetize all your videos at once by navigating to Channel &gt; Monetization. You will see your videos left to monetize on this page. Click on “Monetize Videos” (see screenshot).</a:t>
            </a:r>
          </a:p>
        </p:txBody>
      </p:sp>
      <p:pic>
        <p:nvPicPr>
          <p:cNvPr id="5" name="Picture 4" descr="Channel Monetization YouTube Videos"/>
          <p:cNvPicPr/>
          <p:nvPr/>
        </p:nvPicPr>
        <p:blipFill>
          <a:blip r:embed="rId3"/>
          <a:srcRect/>
          <a:stretch>
            <a:fillRect/>
          </a:stretch>
        </p:blipFill>
        <p:spPr bwMode="auto">
          <a:xfrm>
            <a:off x="3657600" y="971550"/>
            <a:ext cx="5257800" cy="3390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228600" y="819150"/>
            <a:ext cx="2438400" cy="3477875"/>
          </a:xfrm>
          <a:prstGeom prst="rect">
            <a:avLst/>
          </a:prstGeom>
        </p:spPr>
        <p:txBody>
          <a:bodyPr wrap="square">
            <a:spAutoFit/>
          </a:bodyPr>
          <a:lstStyle/>
          <a:p>
            <a:pPr marL="231775" lvl="0" indent="-231775">
              <a:spcBef>
                <a:spcPct val="0"/>
              </a:spcBef>
              <a:buFont typeface="Arial" pitchFamily="34" charset="0"/>
              <a:buChar char="•"/>
            </a:pPr>
            <a:r>
              <a:rPr lang="en-IN" sz="2000" b="1" dirty="0" smtClean="0">
                <a:solidFill>
                  <a:schemeClr val="accent6">
                    <a:lumMod val="75000"/>
                  </a:schemeClr>
                </a:solidFill>
              </a:rPr>
              <a:t>Step 9: </a:t>
            </a:r>
            <a:r>
              <a:rPr lang="en-IN" sz="2000" b="1" dirty="0" smtClean="0">
                <a:solidFill>
                  <a:schemeClr val="tx1">
                    <a:lumMod val="75000"/>
                    <a:lumOff val="25000"/>
                  </a:schemeClr>
                </a:solidFill>
              </a:rPr>
              <a:t>For videos that you upload after associating with an AdSense account, you will see an option to enable monetization for each of them directly in your upload manager.</a:t>
            </a:r>
          </a:p>
        </p:txBody>
      </p:sp>
      <p:pic>
        <p:nvPicPr>
          <p:cNvPr id="7" name="Picture 6" descr="Monetization Options YouTube Videos Adsense"/>
          <p:cNvPicPr/>
          <p:nvPr/>
        </p:nvPicPr>
        <p:blipFill>
          <a:blip r:embed="rId3"/>
          <a:srcRect r="308" b="11364"/>
          <a:stretch>
            <a:fillRect/>
          </a:stretch>
        </p:blipFill>
        <p:spPr bwMode="auto">
          <a:xfrm>
            <a:off x="2743200" y="971550"/>
            <a:ext cx="6172200"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971550"/>
            <a:ext cx="7848600" cy="1107996"/>
          </a:xfrm>
          <a:prstGeom prst="rect">
            <a:avLst/>
          </a:prstGeom>
        </p:spPr>
        <p:txBody>
          <a:bodyPr wrap="square">
            <a:spAutoFit/>
          </a:bodyPr>
          <a:lstStyle/>
          <a:p>
            <a:pPr lvl="0">
              <a:spcBef>
                <a:spcPct val="0"/>
              </a:spcBef>
            </a:pPr>
            <a:r>
              <a:rPr lang="en-IN" sz="3300" b="1" dirty="0" smtClean="0">
                <a:solidFill>
                  <a:schemeClr val="accent6">
                    <a:lumMod val="75000"/>
                  </a:schemeClr>
                </a:solidFill>
                <a:latin typeface="Georgia" pitchFamily="18" charset="0"/>
              </a:rPr>
              <a:t>Ad Formats to Monetize YouTube Videos</a:t>
            </a:r>
          </a:p>
        </p:txBody>
      </p:sp>
      <p:sp>
        <p:nvSpPr>
          <p:cNvPr id="6" name="Rectangle 5"/>
          <p:cNvSpPr/>
          <p:nvPr/>
        </p:nvSpPr>
        <p:spPr>
          <a:xfrm>
            <a:off x="533400" y="2114550"/>
            <a:ext cx="8001000" cy="2308324"/>
          </a:xfrm>
          <a:prstGeom prst="rect">
            <a:avLst/>
          </a:prstGeom>
        </p:spPr>
        <p:txBody>
          <a:bodyPr wrap="square">
            <a:spAutoFit/>
          </a:bodyPr>
          <a:lstStyle/>
          <a:p>
            <a:pPr marL="231775" lvl="0" indent="-231775">
              <a:spcBef>
                <a:spcPct val="0"/>
              </a:spcBef>
              <a:buFont typeface="Arial" pitchFamily="34" charset="0"/>
              <a:buChar char="•"/>
            </a:pPr>
            <a:r>
              <a:rPr lang="en-IN" b="1" dirty="0" smtClean="0">
                <a:solidFill>
                  <a:schemeClr val="bg2">
                    <a:lumMod val="25000"/>
                  </a:schemeClr>
                </a:solidFill>
              </a:rPr>
              <a:t>Display Ads – </a:t>
            </a:r>
            <a:r>
              <a:rPr lang="en-IN" dirty="0" smtClean="0">
                <a:solidFill>
                  <a:schemeClr val="bg2">
                    <a:lumMod val="25000"/>
                  </a:schemeClr>
                </a:solidFill>
              </a:rPr>
              <a:t>Ad sizes of 300×250 or 300×60 appearing on the right side of the videos on desktop devices.</a:t>
            </a:r>
          </a:p>
          <a:p>
            <a:pPr marL="231775" lvl="0" indent="-231775">
              <a:spcBef>
                <a:spcPct val="0"/>
              </a:spcBef>
              <a:buFont typeface="Arial" pitchFamily="34" charset="0"/>
              <a:buChar char="•"/>
            </a:pPr>
            <a:r>
              <a:rPr lang="en-IN" b="1" dirty="0" smtClean="0">
                <a:solidFill>
                  <a:schemeClr val="bg2">
                    <a:lumMod val="25000"/>
                  </a:schemeClr>
                </a:solidFill>
              </a:rPr>
              <a:t>Overlay Ads – </a:t>
            </a:r>
            <a:r>
              <a:rPr lang="en-IN" dirty="0" smtClean="0">
                <a:solidFill>
                  <a:schemeClr val="bg2">
                    <a:lumMod val="25000"/>
                  </a:schemeClr>
                </a:solidFill>
              </a:rPr>
              <a:t>Ad sizes of  468×60 or 728×90 appearing on the lower end of the videos on desktop devices.</a:t>
            </a:r>
          </a:p>
          <a:p>
            <a:pPr marL="231775" lvl="0" indent="-231775">
              <a:spcBef>
                <a:spcPct val="0"/>
              </a:spcBef>
              <a:buFont typeface="Arial" pitchFamily="34" charset="0"/>
              <a:buChar char="•"/>
            </a:pPr>
            <a:r>
              <a:rPr lang="en-IN" b="1" dirty="0" err="1" smtClean="0">
                <a:solidFill>
                  <a:schemeClr val="bg2">
                    <a:lumMod val="25000"/>
                  </a:schemeClr>
                </a:solidFill>
              </a:rPr>
              <a:t>Skippable</a:t>
            </a:r>
            <a:r>
              <a:rPr lang="en-IN" b="1" dirty="0" smtClean="0">
                <a:solidFill>
                  <a:schemeClr val="bg2">
                    <a:lumMod val="25000"/>
                  </a:schemeClr>
                </a:solidFill>
              </a:rPr>
              <a:t> Video Ads – </a:t>
            </a:r>
            <a:r>
              <a:rPr lang="en-IN" dirty="0" smtClean="0">
                <a:solidFill>
                  <a:schemeClr val="bg2">
                    <a:lumMod val="25000"/>
                  </a:schemeClr>
                </a:solidFill>
              </a:rPr>
              <a:t>Full sized video ads that play before your video in the player and can be skipped after 5 seconds. </a:t>
            </a:r>
          </a:p>
          <a:p>
            <a:pPr marL="231775" lvl="0" indent="-231775">
              <a:spcBef>
                <a:spcPct val="0"/>
              </a:spcBef>
              <a:buFont typeface="Arial" pitchFamily="34" charset="0"/>
              <a:buChar char="•"/>
            </a:pPr>
            <a:r>
              <a:rPr lang="en-IN" b="1" dirty="0" smtClean="0">
                <a:solidFill>
                  <a:schemeClr val="bg2">
                    <a:lumMod val="25000"/>
                  </a:schemeClr>
                </a:solidFill>
              </a:rPr>
              <a:t>Sponsored Cards – </a:t>
            </a:r>
            <a:r>
              <a:rPr lang="en-IN" dirty="0" smtClean="0">
                <a:solidFill>
                  <a:schemeClr val="bg2">
                    <a:lumMod val="25000"/>
                  </a:schemeClr>
                </a:solidFill>
              </a:rPr>
              <a:t>Displays cards with related products featured in your video, on desktop and mobile devices.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533400" y="1504950"/>
            <a:ext cx="8001000" cy="2400657"/>
          </a:xfrm>
          <a:prstGeom prst="rect">
            <a:avLst/>
          </a:prstGeom>
        </p:spPr>
        <p:txBody>
          <a:bodyPr wrap="square">
            <a:spAutoFit/>
          </a:bodyPr>
          <a:lstStyle/>
          <a:p>
            <a:pPr marL="231775" lvl="0" indent="-231775">
              <a:spcBef>
                <a:spcPct val="0"/>
              </a:spcBef>
              <a:buFont typeface="Arial" pitchFamily="34" charset="0"/>
              <a:buChar char="•"/>
            </a:pPr>
            <a:r>
              <a:rPr lang="en-IN" sz="2500" b="1" dirty="0" smtClean="0">
                <a:solidFill>
                  <a:schemeClr val="bg2">
                    <a:lumMod val="25000"/>
                  </a:schemeClr>
                </a:solidFill>
              </a:rPr>
              <a:t>You don’t see in the screenshot above under Ad formats options but depending on your account, you might also see options for Bumper Ads (6 seconds long, Non-</a:t>
            </a:r>
            <a:r>
              <a:rPr lang="en-IN" sz="2500" b="1" dirty="0" err="1" smtClean="0">
                <a:solidFill>
                  <a:schemeClr val="bg2">
                    <a:lumMod val="25000"/>
                  </a:schemeClr>
                </a:solidFill>
              </a:rPr>
              <a:t>skippable</a:t>
            </a:r>
            <a:r>
              <a:rPr lang="en-IN" sz="2500" b="1" dirty="0" smtClean="0">
                <a:solidFill>
                  <a:schemeClr val="bg2">
                    <a:lumMod val="25000"/>
                  </a:schemeClr>
                </a:solidFill>
              </a:rPr>
              <a:t> video ads) and Non-</a:t>
            </a:r>
            <a:r>
              <a:rPr lang="en-IN" sz="2500" b="1" dirty="0" err="1" smtClean="0">
                <a:solidFill>
                  <a:schemeClr val="bg2">
                    <a:lumMod val="25000"/>
                  </a:schemeClr>
                </a:solidFill>
              </a:rPr>
              <a:t>skippable</a:t>
            </a:r>
            <a:r>
              <a:rPr lang="en-IN" sz="2500" b="1" dirty="0" smtClean="0">
                <a:solidFill>
                  <a:schemeClr val="bg2">
                    <a:lumMod val="25000"/>
                  </a:schemeClr>
                </a:solidFill>
              </a:rPr>
              <a:t> video ads up to 30 seconds long, available to monetize YouTube videos that you upload.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1352550"/>
            <a:ext cx="7848600" cy="2400657"/>
          </a:xfrm>
          <a:prstGeom prst="rect">
            <a:avLst/>
          </a:prstGeom>
        </p:spPr>
        <p:txBody>
          <a:bodyPr wrap="square">
            <a:spAutoFit/>
          </a:bodyPr>
          <a:lstStyle/>
          <a:p>
            <a:pPr lvl="0">
              <a:spcBef>
                <a:spcPct val="0"/>
              </a:spcBef>
            </a:pPr>
            <a:r>
              <a:rPr lang="en-IN" sz="3000" b="1" dirty="0" smtClean="0">
                <a:solidFill>
                  <a:schemeClr val="accent6">
                    <a:lumMod val="75000"/>
                  </a:schemeClr>
                </a:solidFill>
                <a:latin typeface="Georgia" pitchFamily="18" charset="0"/>
              </a:rPr>
              <a:t>Here’s the summary of steps to associate YouTube account with AdSense for monetization if you know your way around both YouTube and AdSense.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533400" y="895350"/>
            <a:ext cx="8001000" cy="3693319"/>
          </a:xfrm>
          <a:prstGeom prst="rect">
            <a:avLst/>
          </a:prstGeom>
        </p:spPr>
        <p:txBody>
          <a:bodyPr wrap="square">
            <a:spAutoFit/>
          </a:bodyPr>
          <a:lstStyle/>
          <a:p>
            <a:pPr marL="231775" lvl="0" indent="-231775">
              <a:spcBef>
                <a:spcPct val="0"/>
              </a:spcBef>
              <a:buFont typeface="Arial" pitchFamily="34" charset="0"/>
              <a:buChar char="•"/>
            </a:pPr>
            <a:r>
              <a:rPr lang="en-IN" b="1" dirty="0" smtClean="0">
                <a:solidFill>
                  <a:schemeClr val="accent6">
                    <a:lumMod val="75000"/>
                  </a:schemeClr>
                </a:solidFill>
              </a:rPr>
              <a:t>Go to your YouTube dashboard by clicking on your YouTube account icon and Creator Studio.</a:t>
            </a:r>
          </a:p>
          <a:p>
            <a:pPr marL="231775" lvl="0" indent="-231775">
              <a:spcBef>
                <a:spcPct val="0"/>
              </a:spcBef>
              <a:buFont typeface="Arial" pitchFamily="34" charset="0"/>
              <a:buChar char="•"/>
            </a:pPr>
            <a:r>
              <a:rPr lang="en-IN" b="1" dirty="0" smtClean="0">
                <a:solidFill>
                  <a:schemeClr val="bg2">
                    <a:lumMod val="25000"/>
                  </a:schemeClr>
                </a:solidFill>
              </a:rPr>
              <a:t>From your Creator Studio dashboard, go to the Monetisation page under Channel Menu on your left sidebar (Channel &gt; Monetisation)</a:t>
            </a:r>
          </a:p>
          <a:p>
            <a:pPr marL="231775" lvl="0" indent="-231775">
              <a:spcBef>
                <a:spcPct val="0"/>
              </a:spcBef>
              <a:buFont typeface="Arial" pitchFamily="34" charset="0"/>
              <a:buChar char="•"/>
            </a:pPr>
            <a:r>
              <a:rPr lang="en-IN" b="1" dirty="0" smtClean="0">
                <a:solidFill>
                  <a:schemeClr val="accent6">
                    <a:lumMod val="75000"/>
                  </a:schemeClr>
                </a:solidFill>
              </a:rPr>
              <a:t>Under the “Guidelines and Information” section, you will see information about FAQ – “How will I be paid?”.</a:t>
            </a:r>
          </a:p>
          <a:p>
            <a:pPr marL="231775" lvl="0" indent="-231775">
              <a:spcBef>
                <a:spcPct val="0"/>
              </a:spcBef>
              <a:buFont typeface="Arial" pitchFamily="34" charset="0"/>
              <a:buChar char="•"/>
            </a:pPr>
            <a:r>
              <a:rPr lang="en-IN" b="1" dirty="0" smtClean="0">
                <a:solidFill>
                  <a:schemeClr val="bg2">
                    <a:lumMod val="25000"/>
                  </a:schemeClr>
                </a:solidFill>
              </a:rPr>
              <a:t>Click on the AdSense Association page and follow the next step that directs you to AdSense and YouTube association page.</a:t>
            </a:r>
          </a:p>
          <a:p>
            <a:pPr marL="231775" lvl="0" indent="-231775">
              <a:spcBef>
                <a:spcPct val="0"/>
              </a:spcBef>
              <a:buFont typeface="Arial" pitchFamily="34" charset="0"/>
              <a:buChar char="•"/>
            </a:pPr>
            <a:r>
              <a:rPr lang="en-IN" b="1" dirty="0" smtClean="0">
                <a:solidFill>
                  <a:schemeClr val="accent6">
                    <a:lumMod val="75000"/>
                  </a:schemeClr>
                </a:solidFill>
              </a:rPr>
              <a:t>Sign in with the Google Account that has AdSense enabled and the one that you want to associate with your channel.</a:t>
            </a:r>
          </a:p>
          <a:p>
            <a:pPr marL="231775" lvl="0" indent="-231775">
              <a:spcBef>
                <a:spcPct val="0"/>
              </a:spcBef>
              <a:buFont typeface="Arial" pitchFamily="34" charset="0"/>
              <a:buChar char="•"/>
            </a:pPr>
            <a:r>
              <a:rPr lang="en-IN" b="1" dirty="0" smtClean="0">
                <a:solidFill>
                  <a:schemeClr val="bg2">
                    <a:lumMod val="25000"/>
                  </a:schemeClr>
                </a:solidFill>
              </a:rPr>
              <a:t>Once you have logged in, click to Accept the association on the page.</a:t>
            </a:r>
          </a:p>
          <a:p>
            <a:pPr marL="231775" lvl="0" indent="-231775">
              <a:spcBef>
                <a:spcPct val="0"/>
              </a:spcBef>
              <a:buFont typeface="Arial" pitchFamily="34" charset="0"/>
              <a:buChar char="•"/>
            </a:pPr>
            <a:r>
              <a:rPr lang="en-IN" b="1" dirty="0" smtClean="0">
                <a:solidFill>
                  <a:schemeClr val="accent6">
                    <a:lumMod val="75000"/>
                  </a:schemeClr>
                </a:solidFill>
              </a:rPr>
              <a:t>You will now be redirected to your YouTube account and soon receive message and notifications to enable </a:t>
            </a:r>
            <a:r>
              <a:rPr lang="en-IN" b="1" dirty="0" err="1" smtClean="0">
                <a:solidFill>
                  <a:schemeClr val="accent6">
                    <a:lumMod val="75000"/>
                  </a:schemeClr>
                </a:solidFill>
              </a:rPr>
              <a:t>monetizations</a:t>
            </a:r>
            <a:r>
              <a:rPr lang="en-IN" b="1" dirty="0" smtClean="0">
                <a:solidFill>
                  <a:schemeClr val="accent6">
                    <a:lumMod val="75000"/>
                  </a:schemeClr>
                </a:solidFill>
              </a:rPr>
              <a:t> for your videos.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7" name="Content Placeholder 4"/>
          <p:cNvSpPr txBox="1">
            <a:spLocks/>
          </p:cNvSpPr>
          <p:nvPr/>
        </p:nvSpPr>
        <p:spPr>
          <a:xfrm>
            <a:off x="609600" y="1371600"/>
            <a:ext cx="7543800" cy="2495550"/>
          </a:xfrm>
          <a:prstGeom prst="rect">
            <a:avLst/>
          </a:prstGeom>
        </p:spPr>
        <p:txBody>
          <a:bodyPr vert="horz" lIns="91440" tIns="45720" rIns="91440" bIns="45720" rtlCol="0">
            <a:normAutofit/>
          </a:bodyPr>
          <a:lstStyle/>
          <a:p>
            <a:pPr>
              <a:spcBef>
                <a:spcPct val="20000"/>
              </a:spcBef>
            </a:pPr>
            <a:r>
              <a:rPr lang="en-IN" sz="3600" b="1" dirty="0" smtClean="0">
                <a:solidFill>
                  <a:schemeClr val="accent6">
                    <a:lumMod val="75000"/>
                  </a:schemeClr>
                </a:solidFill>
                <a:latin typeface="Georgia" pitchFamily="18" charset="0"/>
                <a:ea typeface="Arial Unicode MS" pitchFamily="34" charset="-128"/>
                <a:cs typeface="Arial Unicode MS" pitchFamily="34" charset="-128"/>
              </a:rPr>
              <a:t>With over a billion users, </a:t>
            </a:r>
            <a:r>
              <a:rPr lang="en-IN" sz="2600" b="1" dirty="0" smtClean="0">
                <a:solidFill>
                  <a:schemeClr val="bg2">
                    <a:lumMod val="25000"/>
                  </a:schemeClr>
                </a:solidFill>
                <a:ea typeface="Arial Unicode MS" pitchFamily="34" charset="-128"/>
                <a:cs typeface="Arial Unicode MS" pitchFamily="34" charset="-128"/>
              </a:rPr>
              <a:t>YouTube is the largest video hosting website in the world. So there’s lots of opportunity to make money on YouTube.</a:t>
            </a:r>
          </a:p>
          <a:p>
            <a:pPr>
              <a:spcBef>
                <a:spcPct val="20000"/>
              </a:spcBef>
            </a:pPr>
            <a:r>
              <a:rPr lang="en-IN" sz="2600" b="1" dirty="0" smtClean="0">
                <a:solidFill>
                  <a:schemeClr val="bg2">
                    <a:lumMod val="25000"/>
                  </a:schemeClr>
                </a:solidFill>
                <a:ea typeface="Arial Unicode MS" pitchFamily="34" charset="-128"/>
                <a:cs typeface="Arial Unicode MS" pitchFamily="34" charset="-128"/>
              </a:rPr>
              <a:t>Lets find out How?</a:t>
            </a:r>
            <a:endParaRPr lang="en-IN" sz="3100" b="1" dirty="0" smtClean="0">
              <a:solidFill>
                <a:schemeClr val="bg2">
                  <a:lumMod val="25000"/>
                </a:schemeClr>
              </a:solidFill>
              <a:ea typeface="Arial Unicode MS" pitchFamily="34" charset="-128"/>
              <a:cs typeface="Arial Unicode MS" pitchFamily="34" charset="-128"/>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914400" y="1352550"/>
            <a:ext cx="7086600" cy="2416046"/>
          </a:xfrm>
          <a:prstGeom prst="rect">
            <a:avLst/>
          </a:prstGeom>
        </p:spPr>
        <p:txBody>
          <a:bodyPr wrap="square">
            <a:spAutoFit/>
          </a:bodyPr>
          <a:lstStyle/>
          <a:p>
            <a:r>
              <a:rPr lang="en-IN" sz="3300" b="1" dirty="0" smtClean="0">
                <a:solidFill>
                  <a:schemeClr val="accent6">
                    <a:lumMod val="75000"/>
                  </a:schemeClr>
                </a:solidFill>
                <a:latin typeface="Georgia" pitchFamily="18" charset="0"/>
                <a:ea typeface="Arial Unicode MS" pitchFamily="34" charset="-128"/>
                <a:cs typeface="Arial Unicode MS" pitchFamily="34" charset="-128"/>
              </a:rPr>
              <a:t>Once you’ve settled on a monetization strategy, whether it’s product sales, </a:t>
            </a:r>
            <a:r>
              <a:rPr lang="en-IN" sz="2600" b="1" dirty="0" smtClean="0">
                <a:solidFill>
                  <a:schemeClr val="bg2">
                    <a:lumMod val="25000"/>
                  </a:schemeClr>
                </a:solidFill>
              </a:rPr>
              <a:t>advertising, or a number of strategies, it’s time to refine your strategy to make as much money as possible.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6">
                    <a:lumMod val="75000"/>
                  </a:schemeClr>
                </a:solidFill>
                <a:latin typeface="Georgia" pitchFamily="18" charset="0"/>
              </a:rPr>
              <a:t>Thank You for Watching. </a:t>
            </a:r>
          </a:p>
          <a:p>
            <a:pPr lvl="0" algn="ctr">
              <a:spcBef>
                <a:spcPct val="0"/>
              </a:spcBef>
              <a:defRPr/>
            </a:pPr>
            <a:r>
              <a:rPr lang="en-IN" sz="4000" b="1" dirty="0" smtClean="0">
                <a:solidFill>
                  <a:schemeClr val="accent6">
                    <a:lumMod val="75000"/>
                  </a:schemeClr>
                </a:solidFill>
                <a:latin typeface="Georgia" pitchFamily="18" charset="0"/>
              </a:rPr>
              <a:t>See you in the next video lesson.</a:t>
            </a:r>
            <a:endParaRPr lang="en-IN" sz="4000" b="1" dirty="0">
              <a:solidFill>
                <a:schemeClr val="accent6">
                  <a:lumMod val="75000"/>
                </a:schemeClr>
              </a:solidFill>
              <a:latin typeface="Georgia"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685800" y="1276350"/>
            <a:ext cx="8001000" cy="2893100"/>
          </a:xfrm>
          <a:prstGeom prst="rect">
            <a:avLst/>
          </a:prstGeom>
        </p:spPr>
        <p:txBody>
          <a:bodyPr wrap="square">
            <a:spAutoFit/>
          </a:bodyPr>
          <a:lstStyle/>
          <a:p>
            <a:pPr lvl="0">
              <a:spcBef>
                <a:spcPct val="0"/>
              </a:spcBef>
            </a:pPr>
            <a:r>
              <a:rPr lang="en-IN" sz="2600" b="1" dirty="0" smtClean="0">
                <a:solidFill>
                  <a:schemeClr val="bg2">
                    <a:lumMod val="25000"/>
                  </a:schemeClr>
                </a:solidFill>
              </a:rPr>
              <a:t>YouTube monetization is fairly straightforward.</a:t>
            </a:r>
          </a:p>
          <a:p>
            <a:pPr lvl="0">
              <a:spcBef>
                <a:spcPct val="0"/>
              </a:spcBef>
            </a:pPr>
            <a:r>
              <a:rPr lang="en-IN" sz="2600" b="1" dirty="0" smtClean="0">
                <a:solidFill>
                  <a:schemeClr val="bg2">
                    <a:lumMod val="25000"/>
                  </a:schemeClr>
                </a:solidFill>
              </a:rPr>
              <a:t>Companies create advertisements that get placed at the beginning of your videos. These are called pre-roll ads. Each time a viewer watches an ad all the way through, you get paid.</a:t>
            </a:r>
          </a:p>
          <a:p>
            <a:pPr lvl="0">
              <a:spcBef>
                <a:spcPct val="0"/>
              </a:spcBef>
            </a:pPr>
            <a:r>
              <a:rPr lang="en-IN" sz="2600" b="1" dirty="0" smtClean="0">
                <a:solidFill>
                  <a:schemeClr val="bg2">
                    <a:lumMod val="25000"/>
                  </a:schemeClr>
                </a:solidFill>
              </a:rPr>
              <a:t>To monetize your videos, you need to follow a few basic steps: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1. Verify your YouTube account.</a:t>
            </a:r>
          </a:p>
        </p:txBody>
      </p:sp>
      <p:sp>
        <p:nvSpPr>
          <p:cNvPr id="6" name="Rectangle 5"/>
          <p:cNvSpPr/>
          <p:nvPr/>
        </p:nvSpPr>
        <p:spPr>
          <a:xfrm>
            <a:off x="685800" y="1809750"/>
            <a:ext cx="8001000" cy="169277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Until you do so, you won’t be able to take advantage of YouTube live, hangouts on air, or upload videos longer than 15 minutes.</a:t>
            </a:r>
          </a:p>
          <a:p>
            <a:pPr marL="341313" lvl="0" indent="-341313">
              <a:spcBef>
                <a:spcPct val="0"/>
              </a:spcBef>
              <a:buFont typeface="Arial" pitchFamily="34" charset="0"/>
              <a:buChar char="•"/>
            </a:pPr>
            <a:r>
              <a:rPr lang="en-IN" sz="2600" b="1" dirty="0" smtClean="0">
                <a:solidFill>
                  <a:schemeClr val="bg2">
                    <a:lumMod val="25000"/>
                  </a:schemeClr>
                </a:solidFill>
              </a:rPr>
              <a:t>It’s very easy to do, and doesn’t take very long.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2. Join the YouTube Partner Program</a:t>
            </a:r>
          </a:p>
        </p:txBody>
      </p:sp>
      <p:sp>
        <p:nvSpPr>
          <p:cNvPr id="6" name="Rectangle 5"/>
          <p:cNvSpPr/>
          <p:nvPr/>
        </p:nvSpPr>
        <p:spPr>
          <a:xfrm>
            <a:off x="685800" y="23431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Once you’re in the YouTube Partner Program you’ll be eligible for pre-roll ads. There are a few more criteria for this program, but nothing too difficult.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10477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3. Sign up your own sponsors.</a:t>
            </a:r>
          </a:p>
        </p:txBody>
      </p:sp>
      <p:sp>
        <p:nvSpPr>
          <p:cNvPr id="6" name="Rectangle 5"/>
          <p:cNvSpPr/>
          <p:nvPr/>
        </p:nvSpPr>
        <p:spPr>
          <a:xfrm>
            <a:off x="685800" y="19621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If you’re really passionate about what you do, you’ll be able to build a YouTube following. And the more people you get on board your channel, the easier it will be to get your own sponsors.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1047750"/>
            <a:ext cx="7848600" cy="1200329"/>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4. Promote your own products and services.</a:t>
            </a:r>
          </a:p>
        </p:txBody>
      </p:sp>
      <p:sp>
        <p:nvSpPr>
          <p:cNvPr id="6" name="Rectangle 5"/>
          <p:cNvSpPr/>
          <p:nvPr/>
        </p:nvSpPr>
        <p:spPr>
          <a:xfrm>
            <a:off x="685800" y="22669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This is where the real money is at, because you don’t have to split revenue with anyone else. When you create and sell your own products, you keep the vast majority of the revenue.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7429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5. Build an affiliate relationship</a:t>
            </a:r>
          </a:p>
        </p:txBody>
      </p:sp>
      <p:sp>
        <p:nvSpPr>
          <p:cNvPr id="6" name="Rectangle 5"/>
          <p:cNvSpPr/>
          <p:nvPr/>
        </p:nvSpPr>
        <p:spPr>
          <a:xfrm>
            <a:off x="838200" y="18097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Affiliate marketers are like advertisers.</a:t>
            </a:r>
          </a:p>
          <a:p>
            <a:pPr marL="231775" lvl="0" indent="-231775">
              <a:spcBef>
                <a:spcPct val="0"/>
              </a:spcBef>
              <a:buFont typeface="Arial" pitchFamily="34" charset="0"/>
              <a:buChar char="•"/>
            </a:pPr>
            <a:r>
              <a:rPr lang="en-IN" sz="2600" b="1" dirty="0" smtClean="0">
                <a:solidFill>
                  <a:schemeClr val="bg2">
                    <a:lumMod val="25000"/>
                  </a:schemeClr>
                </a:solidFill>
              </a:rPr>
              <a:t>To create affiliate relationships, you can either sign up with a major affiliate network, such as </a:t>
            </a:r>
            <a:r>
              <a:rPr lang="en-IN" sz="2600" b="1" dirty="0" err="1" smtClean="0">
                <a:solidFill>
                  <a:schemeClr val="bg2">
                    <a:lumMod val="25000"/>
                  </a:schemeClr>
                </a:solidFill>
              </a:rPr>
              <a:t>Clickbank</a:t>
            </a:r>
            <a:r>
              <a:rPr lang="en-IN" sz="2600" b="1" dirty="0" smtClean="0">
                <a:solidFill>
                  <a:schemeClr val="bg2">
                    <a:lumMod val="25000"/>
                  </a:schemeClr>
                </a:solidFill>
              </a:rPr>
              <a:t> or </a:t>
            </a:r>
            <a:r>
              <a:rPr lang="en-IN" sz="2600" b="1" dirty="0" err="1" smtClean="0">
                <a:solidFill>
                  <a:schemeClr val="bg2">
                    <a:lumMod val="25000"/>
                  </a:schemeClr>
                </a:solidFill>
              </a:rPr>
              <a:t>Rakuten</a:t>
            </a:r>
            <a:r>
              <a:rPr lang="en-IN" sz="2600" b="1" dirty="0" smtClean="0">
                <a:solidFill>
                  <a:schemeClr val="bg2">
                    <a:lumMod val="25000"/>
                  </a:schemeClr>
                </a:solidFill>
              </a:rPr>
              <a:t> </a:t>
            </a:r>
            <a:r>
              <a:rPr lang="en-IN" sz="2600" b="1" dirty="0" err="1" smtClean="0">
                <a:solidFill>
                  <a:schemeClr val="bg2">
                    <a:lumMod val="25000"/>
                  </a:schemeClr>
                </a:solidFill>
              </a:rPr>
              <a:t>Linkshare</a:t>
            </a:r>
            <a:r>
              <a:rPr lang="en-IN" sz="2600" b="1" dirty="0" smtClean="0">
                <a:solidFill>
                  <a:schemeClr val="bg2">
                    <a:lumMod val="25000"/>
                  </a:schemeClr>
                </a:solidFill>
              </a:rPr>
              <a:t>, or you can work out an individual relationship with a business.</a:t>
            </a:r>
          </a:p>
          <a:p>
            <a:pPr marL="231775" lvl="0" indent="-231775">
              <a:spcBef>
                <a:spcPct val="0"/>
              </a:spcBef>
              <a:buFont typeface="Arial" pitchFamily="34" charset="0"/>
              <a:buChar char="•"/>
            </a:pPr>
            <a:endParaRPr lang="en-IN" sz="2600" b="1" dirty="0" smtClean="0">
              <a:solidFill>
                <a:schemeClr val="bg2">
                  <a:lumMod val="25000"/>
                </a:schemeClr>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1083</TotalTime>
  <Words>929</Words>
  <Application>Microsoft Office PowerPoint</Application>
  <PresentationFormat>On-screen Show (16:9)</PresentationFormat>
  <Paragraphs>71</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manasvii T</cp:lastModifiedBy>
  <cp:revision>73</cp:revision>
  <dcterms:created xsi:type="dcterms:W3CDTF">2017-04-01T05:57:38Z</dcterms:created>
  <dcterms:modified xsi:type="dcterms:W3CDTF">2017-06-02T08:11:02Z</dcterms:modified>
</cp:coreProperties>
</file>